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11" autoAdjust="0"/>
    <p:restoredTop sz="94660"/>
  </p:normalViewPr>
  <p:slideViewPr>
    <p:cSldViewPr snapToGrid="0">
      <p:cViewPr varScale="1">
        <p:scale>
          <a:sx n="33" d="100"/>
          <a:sy n="33" d="100"/>
        </p:scale>
        <p:origin x="24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98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19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792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395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784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532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70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227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77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99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21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35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6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77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96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8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9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8B772-3397-4513-AC6F-8E5D40F8AEA5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17B88-46F3-4559-9C5B-3981B5D03B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583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7DB882-9F06-1FAA-6CDC-7302637C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439" cy="688749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C536-92B7-8A03-27A2-7A6CBAFBA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40774"/>
            <a:ext cx="12244439" cy="648930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Հայերեն ձեռագիր տեքստի ճանաչման համակարգ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2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BAA9D9-EDB0-2B4D-65B9-463B2D5F4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55277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7FAA74-1A27-4356-9350-625E285D1CFB}"/>
              </a:ext>
            </a:extLst>
          </p:cNvPr>
          <p:cNvSpPr txBox="1"/>
          <p:nvPr/>
        </p:nvSpPr>
        <p:spPr>
          <a:xfrm>
            <a:off x="9655277" y="2736502"/>
            <a:ext cx="25367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2800" b="1" dirty="0">
                <a:latin typeface="GHEA Grapalat" panose="02000506050000020003" pitchFamily="50" charset="0"/>
              </a:rPr>
              <a:t>Ծրագրի աշխատանքի օրինակ</a:t>
            </a:r>
            <a:endParaRPr lang="ru-RU" sz="2800" b="1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B92BE0-3D90-5813-331C-32C945E0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302" y="5447071"/>
            <a:ext cx="4296698" cy="122903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hy-AM" sz="2400" b="1" dirty="0">
                <a:solidFill>
                  <a:schemeClr val="bg1"/>
                </a:solidFill>
                <a:latin typeface="GHEA Grapalat" panose="02000506050000020003" pitchFamily="50" charset="0"/>
              </a:rPr>
              <a:t>Շնորհակալություն ուշադրության համար</a:t>
            </a:r>
            <a:endParaRPr lang="ru-RU" sz="2400" b="1" dirty="0">
              <a:solidFill>
                <a:schemeClr val="bg1"/>
              </a:solidFill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0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445" y="0"/>
            <a:ext cx="7118555" cy="1828800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խնդրի լուծման մոտեցումներ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1483"/>
            <a:ext cx="10820400" cy="4925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Առաջին մոտեցում </a:t>
            </a:r>
            <a:r>
              <a:rPr lang="en-US" sz="2400" dirty="0">
                <a:latin typeface="GHEA Grapalat" panose="02000506050000020003" pitchFamily="50" charset="0"/>
              </a:rPr>
              <a:t>(</a:t>
            </a:r>
            <a:r>
              <a:rPr lang="hy-AM" sz="2400" dirty="0">
                <a:latin typeface="GHEA Grapalat" panose="02000506050000020003" pitchFamily="50" charset="0"/>
              </a:rPr>
              <a:t>ռեալիզացված տարբերակ</a:t>
            </a:r>
            <a:r>
              <a:rPr lang="en-US" sz="2400" dirty="0">
                <a:latin typeface="GHEA Grapalat" panose="02000506050000020003" pitchFamily="50" charset="0"/>
              </a:rPr>
              <a:t>)</a:t>
            </a:r>
            <a:r>
              <a:rPr lang="hy-AM" sz="2400" dirty="0">
                <a:latin typeface="GHEA Grapalat" panose="02000506050000020003" pitchFamily="50" charset="0"/>
              </a:rPr>
              <a:t>․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նկարի վրա գտնել առանձին սիմվոլներ </a:t>
            </a:r>
            <a:r>
              <a:rPr lang="en-US" sz="2400" dirty="0">
                <a:latin typeface="GHEA Grapalat" panose="02000506050000020003" pitchFamily="50" charset="0"/>
              </a:rPr>
              <a:t>(</a:t>
            </a:r>
            <a:r>
              <a:rPr lang="hy-AM" sz="2400" dirty="0">
                <a:latin typeface="GHEA Grapalat" panose="02000506050000020003" pitchFamily="50" charset="0"/>
              </a:rPr>
              <a:t>այս դեպքում՝ տառերը</a:t>
            </a:r>
            <a:r>
              <a:rPr lang="en-US" sz="2400" dirty="0">
                <a:latin typeface="GHEA Grapalat" panose="02000506050000020003" pitchFamily="50" charset="0"/>
              </a:rPr>
              <a:t>)</a:t>
            </a:r>
            <a:r>
              <a:rPr lang="hy-AM" sz="2400" dirty="0">
                <a:latin typeface="GHEA Grapalat" panose="02000506050000020003" pitchFamily="50" charset="0"/>
              </a:rPr>
              <a:t>, 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գտած սիմվոլը դնել ուղղանկյան մեջ և առանձնացնել նկարից,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ստացված ուղղանկյունը, որպես նկար տալ հայերեն ձեռագիր տառերի վրա սովորած մոդելին </a:t>
            </a:r>
            <a:r>
              <a:rPr lang="en-US" sz="2400" dirty="0">
                <a:latin typeface="GHEA Grapalat" panose="02000506050000020003" pitchFamily="50" charset="0"/>
              </a:rPr>
              <a:t>(CNN) </a:t>
            </a:r>
            <a:r>
              <a:rPr lang="hy-AM" sz="2400" dirty="0">
                <a:latin typeface="GHEA Grapalat" panose="02000506050000020003" pitchFamily="50" charset="0"/>
              </a:rPr>
              <a:t>և կանխագուշակել տառը։</a:t>
            </a:r>
          </a:p>
          <a:p>
            <a:pPr marL="0" indent="0">
              <a:buNone/>
            </a:pPr>
            <a:endParaRPr lang="hy-AM" sz="24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Երկրորդ մոտեցում․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նկարի վրա գտնել առանձին բառեր,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գտած բառերը դնել ուղղանկյան մեջ և առանձնացնել նկարից,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400" dirty="0">
                <a:latin typeface="GHEA Grapalat" panose="02000506050000020003" pitchFamily="50" charset="0"/>
              </a:rPr>
              <a:t>ստացված ուղղանկյունը, որպես նկար տալ հայերեն ձեռագիր բառերի վրա սովորած մոդելին </a:t>
            </a:r>
            <a:r>
              <a:rPr lang="en-US" sz="2400" dirty="0">
                <a:latin typeface="GHEA Grapalat" panose="02000506050000020003" pitchFamily="50" charset="0"/>
              </a:rPr>
              <a:t>(CNN + RNN)</a:t>
            </a:r>
            <a:r>
              <a:rPr lang="hy-AM" sz="2400" dirty="0">
                <a:latin typeface="GHEA Grapalat" panose="02000506050000020003" pitchFamily="50" charset="0"/>
              </a:rPr>
              <a:t> և կանխագուշակել բառը։</a:t>
            </a:r>
          </a:p>
        </p:txBody>
      </p:sp>
    </p:spTree>
    <p:extLst>
      <p:ext uri="{BB962C8B-B14F-4D97-AF65-F5344CB8AC3E}">
        <p14:creationId xmlns:p14="http://schemas.microsoft.com/office/powerpoint/2010/main" val="276841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13" y="0"/>
            <a:ext cx="7737987" cy="1809135"/>
          </a:xfrm>
        </p:spPr>
        <p:txBody>
          <a:bodyPr>
            <a:normAutofit/>
          </a:bodyPr>
          <a:lstStyle/>
          <a:p>
            <a:pPr algn="ctr"/>
            <a:r>
              <a:rPr lang="hy-AM" sz="3600" b="1" dirty="0">
                <a:latin typeface="GHEA Grapalat" panose="02000506050000020003" pitchFamily="50" charset="0"/>
              </a:rPr>
              <a:t>Սիմվոլների առանձնացում</a:t>
            </a:r>
            <a:endParaRPr lang="ru-RU" sz="36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09135"/>
            <a:ext cx="10820400" cy="478831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hy-AM" sz="2800" dirty="0">
                <a:latin typeface="GHEA Grapalat" panose="02000506050000020003" pitchFamily="50" charset="0"/>
              </a:rPr>
              <a:t>Օգտագործել </a:t>
            </a:r>
            <a:r>
              <a:rPr lang="en-US" sz="2800" dirty="0">
                <a:latin typeface="GHEA Grapalat" panose="02000506050000020003" pitchFamily="50" charset="0"/>
              </a:rPr>
              <a:t>OCR </a:t>
            </a:r>
            <a:r>
              <a:rPr lang="hy-AM" sz="2800" dirty="0">
                <a:latin typeface="GHEA Grapalat" panose="02000506050000020003" pitchFamily="50" charset="0"/>
              </a:rPr>
              <a:t>համակարգ </a:t>
            </a:r>
            <a:r>
              <a:rPr lang="en-US" sz="2800" dirty="0">
                <a:latin typeface="GHEA Grapalat" panose="02000506050000020003" pitchFamily="50" charset="0"/>
              </a:rPr>
              <a:t>(</a:t>
            </a:r>
            <a:r>
              <a:rPr lang="hy-AM" sz="2800" dirty="0">
                <a:latin typeface="GHEA Grapalat" panose="02000506050000020003" pitchFamily="50" charset="0"/>
              </a:rPr>
              <a:t>պռոյեկտում օգտագործվել է </a:t>
            </a:r>
            <a:r>
              <a:rPr lang="en-US" sz="2800" dirty="0">
                <a:latin typeface="GHEA Grapalat" panose="02000506050000020003" pitchFamily="50" charset="0"/>
              </a:rPr>
              <a:t>tesseract </a:t>
            </a:r>
            <a:r>
              <a:rPr lang="hy-AM" sz="2800" dirty="0">
                <a:latin typeface="GHEA Grapalat" panose="02000506050000020003" pitchFamily="50" charset="0"/>
              </a:rPr>
              <a:t>համակարգը </a:t>
            </a:r>
            <a:r>
              <a:rPr lang="en-US" sz="2800" dirty="0">
                <a:latin typeface="GHEA Grapalat" panose="02000506050000020003" pitchFamily="50" charset="0"/>
              </a:rPr>
              <a:t>pytesseract </a:t>
            </a:r>
            <a:r>
              <a:rPr lang="hy-AM" sz="2800" dirty="0">
                <a:latin typeface="GHEA Grapalat" panose="02000506050000020003" pitchFamily="50" charset="0"/>
              </a:rPr>
              <a:t>մոդուլի միջոցով</a:t>
            </a:r>
            <a:r>
              <a:rPr lang="en-US" sz="2800" dirty="0">
                <a:latin typeface="GHEA Grapalat" panose="02000506050000020003" pitchFamily="50" charset="0"/>
              </a:rPr>
              <a:t>)</a:t>
            </a:r>
            <a:r>
              <a:rPr lang="hy-AM" sz="2800" dirty="0">
                <a:latin typeface="GHEA Grapalat" panose="02000506050000020003" pitchFamily="50" charset="0"/>
              </a:rPr>
              <a:t>։</a:t>
            </a:r>
          </a:p>
          <a:p>
            <a:pPr marL="457200" indent="-457200">
              <a:buFont typeface="+mj-lt"/>
              <a:buAutoNum type="arabicPeriod"/>
            </a:pPr>
            <a:r>
              <a:rPr lang="hy-AM" sz="2800" dirty="0">
                <a:latin typeface="GHEA Grapalat" panose="02000506050000020003" pitchFamily="50" charset="0"/>
              </a:rPr>
              <a:t>Կոնտուրների միջոցով առանձնացնել սիմվոլները </a:t>
            </a:r>
            <a:r>
              <a:rPr lang="en-US" sz="2800" dirty="0">
                <a:latin typeface="GHEA Grapalat" panose="02000506050000020003" pitchFamily="50" charset="0"/>
              </a:rPr>
              <a:t>(contour detection)</a:t>
            </a:r>
            <a:r>
              <a:rPr lang="hy-AM" sz="2800" dirty="0">
                <a:latin typeface="GHEA Grapalat" panose="02000506050000020003" pitchFamily="50" charset="0"/>
              </a:rPr>
              <a:t>։</a:t>
            </a:r>
          </a:p>
          <a:p>
            <a:pPr marL="457200" indent="-457200">
              <a:buFont typeface="+mj-lt"/>
              <a:buAutoNum type="arabicPeriod"/>
            </a:pP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800" dirty="0">
                <a:latin typeface="GHEA Grapalat" panose="02000506050000020003" pitchFamily="50" charset="0"/>
              </a:rPr>
              <a:t>Ռեալիզացված են երկու մեթոդներն էլ։ Երկու դեպքում էլ նկարների հետ խորը աշխատանք է կատարված </a:t>
            </a:r>
            <a:r>
              <a:rPr lang="en-US" sz="2800" dirty="0">
                <a:latin typeface="GHEA Grapalat" panose="02000506050000020003" pitchFamily="50" charset="0"/>
              </a:rPr>
              <a:t>(image processing)</a:t>
            </a:r>
            <a:r>
              <a:rPr lang="hy-AM" sz="2800" dirty="0">
                <a:latin typeface="GHEA Grapalat" panose="02000506050000020003" pitchFamily="50" charset="0"/>
              </a:rPr>
              <a:t>։</a:t>
            </a:r>
            <a:endParaRPr lang="en-US" sz="2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800" dirty="0">
                <a:latin typeface="GHEA Grapalat" panose="02000506050000020003" pitchFamily="50" charset="0"/>
              </a:rPr>
              <a:t>Օգտագործվել են հետևյալ գրադարանները</a:t>
            </a:r>
            <a:r>
              <a:rPr lang="en-US" sz="2800" dirty="0">
                <a:latin typeface="GHEA Grapalat" panose="02000506050000020003" pitchFamily="50" charset="0"/>
              </a:rPr>
              <a:t>. </a:t>
            </a:r>
          </a:p>
          <a:p>
            <a:pPr marL="0" indent="0">
              <a:buNone/>
            </a:pPr>
            <a:r>
              <a:rPr lang="en-US" sz="2800" b="1" i="1" dirty="0">
                <a:latin typeface="GHEA Grapalat" panose="02000506050000020003" pitchFamily="50" charset="0"/>
              </a:rPr>
              <a:t>pytesseract, opencv, numpy, matplotlib, pillow, collections</a:t>
            </a:r>
            <a:r>
              <a:rPr lang="en-US" sz="2800" dirty="0">
                <a:latin typeface="GHEA Grapalat" panose="02000506050000020003" pitchFamily="50" charset="0"/>
              </a:rPr>
              <a:t>:</a:t>
            </a:r>
            <a:endParaRPr lang="hy-AM" sz="2800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866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13" y="0"/>
            <a:ext cx="7737987" cy="1809135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հայերեն ձեռագիր տառերի ճանաչման մոդելի կառուցում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09135"/>
            <a:ext cx="10820400" cy="4788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y-AM" sz="3600" dirty="0">
                <a:latin typeface="GHEA Grapalat" panose="02000506050000020003" pitchFamily="50" charset="0"/>
              </a:rPr>
              <a:t>Մոդելը կառուցելու համար օգտագործվել է «Մաշտոց» տվյալների բազմությունը </a:t>
            </a:r>
            <a:r>
              <a:rPr lang="en-US" sz="3600" dirty="0">
                <a:latin typeface="GHEA Grapalat" panose="02000506050000020003" pitchFamily="50" charset="0"/>
              </a:rPr>
              <a:t>(dataset)</a:t>
            </a:r>
            <a:r>
              <a:rPr lang="hy-AM" sz="3600" dirty="0">
                <a:latin typeface="GHEA Grapalat" panose="02000506050000020003" pitchFamily="50" charset="0"/>
              </a:rPr>
              <a:t>։</a:t>
            </a:r>
          </a:p>
          <a:p>
            <a:pPr marL="0" indent="0">
              <a:buNone/>
            </a:pP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en-US" sz="3600" dirty="0">
                <a:latin typeface="GHEA Grapalat" panose="02000506050000020003" pitchFamily="50" charset="0"/>
              </a:rPr>
              <a:t>Dataset</a:t>
            </a:r>
            <a:r>
              <a:rPr lang="hy-AM" sz="3600" dirty="0">
                <a:latin typeface="GHEA Grapalat" panose="02000506050000020003" pitchFamily="50" charset="0"/>
              </a:rPr>
              <a:t>-ը պարունակում է հայերենի բոլոր մեծատառերից և փոքրատառերից միջին հաշվով 887 օրինակ, իսկ ընդհանուր 68280 ձեռագիր տառի նկար։</a:t>
            </a:r>
          </a:p>
          <a:p>
            <a:pPr marL="0" indent="0">
              <a:buNone/>
            </a:pP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3600" dirty="0">
                <a:latin typeface="GHEA Grapalat" panose="02000506050000020003" pitchFamily="50" charset="0"/>
              </a:rPr>
              <a:t>Նկարները 64</a:t>
            </a:r>
            <a:r>
              <a:rPr lang="en-US" sz="3600" dirty="0">
                <a:latin typeface="GHEA Grapalat" panose="02000506050000020003" pitchFamily="50" charset="0"/>
              </a:rPr>
              <a:t> x </a:t>
            </a:r>
            <a:r>
              <a:rPr lang="hy-AM" sz="3600" dirty="0">
                <a:latin typeface="GHEA Grapalat" panose="02000506050000020003" pitchFamily="50" charset="0"/>
              </a:rPr>
              <a:t>64</a:t>
            </a:r>
            <a:r>
              <a:rPr lang="en-US" sz="3600" dirty="0">
                <a:latin typeface="GHEA Grapalat" panose="02000506050000020003" pitchFamily="50" charset="0"/>
              </a:rPr>
              <a:t> x 1</a:t>
            </a:r>
            <a:r>
              <a:rPr lang="hy-AM" sz="3600" dirty="0">
                <a:latin typeface="GHEA Grapalat" panose="02000506050000020003" pitchFamily="50" charset="0"/>
              </a:rPr>
              <a:t> չափի են։</a:t>
            </a:r>
          </a:p>
        </p:txBody>
      </p:sp>
    </p:spTree>
    <p:extLst>
      <p:ext uri="{BB962C8B-B14F-4D97-AF65-F5344CB8AC3E}">
        <p14:creationId xmlns:p14="http://schemas.microsoft.com/office/powerpoint/2010/main" val="77424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497" y="0"/>
            <a:ext cx="7590503" cy="1818968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հայերեն ձեռագիր տառերի ճանաչման մոդելի կառուցում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18968"/>
            <a:ext cx="10820400" cy="50390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GHEA Grapalat" panose="02000506050000020003" pitchFamily="50" charset="0"/>
              </a:rPr>
              <a:t>Dataset</a:t>
            </a:r>
            <a:r>
              <a:rPr lang="hy-AM" sz="2400" dirty="0">
                <a:latin typeface="GHEA Grapalat" panose="02000506050000020003" pitchFamily="50" charset="0"/>
              </a:rPr>
              <a:t>-ը կարդալու և մոդելը կառուցելու համար օգտագործվել են հետևյալ գրադարանները․ </a:t>
            </a:r>
            <a:endParaRPr lang="en-US" sz="24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en-US" sz="2400" b="1" i="1" dirty="0">
                <a:latin typeface="GHEA Grapalat" panose="02000506050000020003" pitchFamily="50" charset="0"/>
              </a:rPr>
              <a:t>os, glob, TensorFlow, Keras, Scikit-learn</a:t>
            </a:r>
            <a:r>
              <a:rPr lang="en-US" sz="2400" dirty="0">
                <a:latin typeface="GHEA Grapalat" panose="02000506050000020003" pitchFamily="50" charset="0"/>
              </a:rPr>
              <a:t>: </a:t>
            </a:r>
            <a:endParaRPr lang="hy-AM" sz="24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endParaRPr lang="en-US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Օգտագործվել է աուգմենտացիա։</a:t>
            </a:r>
            <a:endParaRPr lang="en-US" sz="24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endParaRPr lang="en-US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Մոդելը կառուցելու համար </a:t>
            </a:r>
            <a:r>
              <a:rPr lang="en-US" sz="2400" dirty="0">
                <a:latin typeface="GHEA Grapalat" panose="02000506050000020003" pitchFamily="50" charset="0"/>
              </a:rPr>
              <a:t>o</a:t>
            </a:r>
            <a:r>
              <a:rPr lang="hy-AM" sz="2400" dirty="0">
                <a:latin typeface="GHEA Grapalat" panose="02000506050000020003" pitchFamily="50" charset="0"/>
              </a:rPr>
              <a:t>գտագործվել էն </a:t>
            </a:r>
            <a:r>
              <a:rPr lang="en-US" sz="2400" dirty="0">
                <a:latin typeface="GHEA Grapalat" panose="02000506050000020003" pitchFamily="50" charset="0"/>
              </a:rPr>
              <a:t>convolutional </a:t>
            </a:r>
            <a:r>
              <a:rPr lang="hy-AM" sz="2400" dirty="0">
                <a:latin typeface="GHEA Grapalat" panose="02000506050000020003" pitchFamily="50" charset="0"/>
              </a:rPr>
              <a:t>և</a:t>
            </a:r>
            <a:r>
              <a:rPr lang="en-US" sz="2400" dirty="0">
                <a:latin typeface="GHEA Grapalat" panose="02000506050000020003" pitchFamily="50" charset="0"/>
              </a:rPr>
              <a:t> dense</a:t>
            </a:r>
            <a:r>
              <a:rPr lang="hy-AM" sz="2400" dirty="0">
                <a:latin typeface="GHEA Grapalat" panose="02000506050000020003" pitchFamily="50" charset="0"/>
              </a:rPr>
              <a:t> շերտեր, ինչպես նաև </a:t>
            </a:r>
            <a:r>
              <a:rPr lang="en-US" sz="2400" dirty="0">
                <a:latin typeface="GHEA Grapalat" panose="02000506050000020003" pitchFamily="50" charset="0"/>
              </a:rPr>
              <a:t>maxpooling </a:t>
            </a:r>
            <a:r>
              <a:rPr lang="hy-AM" sz="2400" dirty="0">
                <a:latin typeface="GHEA Grapalat" panose="02000506050000020003" pitchFamily="50" charset="0"/>
              </a:rPr>
              <a:t>և</a:t>
            </a:r>
            <a:r>
              <a:rPr lang="en-US" sz="2400" dirty="0">
                <a:latin typeface="GHEA Grapalat" panose="02000506050000020003" pitchFamily="50" charset="0"/>
              </a:rPr>
              <a:t> dropout:</a:t>
            </a:r>
          </a:p>
          <a:p>
            <a:pPr marL="0" indent="0">
              <a:buNone/>
            </a:pPr>
            <a:endParaRPr lang="en-US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Օգտագործվել են </a:t>
            </a:r>
            <a:r>
              <a:rPr lang="en-US" sz="2400" dirty="0">
                <a:latin typeface="GHEA Grapalat" panose="02000506050000020003" pitchFamily="50" charset="0"/>
              </a:rPr>
              <a:t>Adamax optimizer</a:t>
            </a:r>
            <a:r>
              <a:rPr lang="hy-AM" sz="2400" dirty="0">
                <a:latin typeface="GHEA Grapalat" panose="02000506050000020003" pitchFamily="50" charset="0"/>
              </a:rPr>
              <a:t>, </a:t>
            </a:r>
            <a:r>
              <a:rPr lang="en-US" sz="2400" dirty="0">
                <a:latin typeface="GHEA Grapalat" panose="02000506050000020003" pitchFamily="50" charset="0"/>
              </a:rPr>
              <a:t>cross entropy loss function </a:t>
            </a:r>
            <a:r>
              <a:rPr lang="hy-AM" sz="2400" dirty="0">
                <a:latin typeface="GHEA Grapalat" panose="02000506050000020003" pitchFamily="50" charset="0"/>
              </a:rPr>
              <a:t>և </a:t>
            </a:r>
            <a:r>
              <a:rPr lang="en-US" sz="2400" dirty="0">
                <a:latin typeface="GHEA Grapalat" panose="02000506050000020003" pitchFamily="50" charset="0"/>
              </a:rPr>
              <a:t>accuracy</a:t>
            </a:r>
            <a:r>
              <a:rPr lang="hy-AM" sz="2400" dirty="0">
                <a:latin typeface="GHEA Grapalat" panose="02000506050000020003" pitchFamily="50" charset="0"/>
              </a:rPr>
              <a:t> </a:t>
            </a:r>
            <a:r>
              <a:rPr lang="en-US" sz="2400" dirty="0">
                <a:latin typeface="GHEA Grapalat" panose="02000506050000020003" pitchFamily="50" charset="0"/>
              </a:rPr>
              <a:t>metric:</a:t>
            </a:r>
            <a:endParaRPr lang="hy-AM" sz="24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Օգտագործվել է ուսուցման ընթացքում փոփոխվող </a:t>
            </a:r>
            <a:r>
              <a:rPr lang="en-US" sz="2400" dirty="0">
                <a:latin typeface="GHEA Grapalat" panose="02000506050000020003" pitchFamily="50" charset="0"/>
              </a:rPr>
              <a:t>learning rate:</a:t>
            </a:r>
            <a:endParaRPr lang="hy-AM" sz="2400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1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6862DE-7284-63C7-1855-7F154E95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448319-4BDB-C436-DE16-EB91B8D78C9F}"/>
              </a:ext>
            </a:extLst>
          </p:cNvPr>
          <p:cNvSpPr txBox="1"/>
          <p:nvPr/>
        </p:nvSpPr>
        <p:spPr>
          <a:xfrm>
            <a:off x="8917858" y="5378245"/>
            <a:ext cx="32741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HEA Grapalat" panose="02000506050000020003" pitchFamily="50" charset="0"/>
              </a:rPr>
              <a:t>Total params: 4,632,365</a:t>
            </a:r>
          </a:p>
          <a:p>
            <a:endParaRPr lang="en-US" sz="2000" b="1" dirty="0">
              <a:solidFill>
                <a:schemeClr val="bg1"/>
              </a:solidFill>
              <a:latin typeface="GHEA Grapalat" panose="02000506050000020003" pitchFamily="50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GHEA Grapalat" panose="02000506050000020003" pitchFamily="50" charset="0"/>
              </a:rPr>
              <a:t>batch_size = 64</a:t>
            </a:r>
          </a:p>
          <a:p>
            <a:r>
              <a:rPr lang="en-US" sz="2000" b="1" dirty="0">
                <a:solidFill>
                  <a:schemeClr val="bg1"/>
                </a:solidFill>
                <a:latin typeface="GHEA Grapalat" panose="02000506050000020003" pitchFamily="50" charset="0"/>
              </a:rPr>
              <a:t>epoch = 100</a:t>
            </a:r>
          </a:p>
        </p:txBody>
      </p:sp>
    </p:spTree>
    <p:extLst>
      <p:ext uri="{BB962C8B-B14F-4D97-AF65-F5344CB8AC3E}">
        <p14:creationId xmlns:p14="http://schemas.microsoft.com/office/powerpoint/2010/main" val="114742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F68EEC-728F-D965-1926-ABDBFAB621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3"/>
            <a:ext cx="9458632" cy="6990735"/>
          </a:xfr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37E22381-78F0-78CC-8696-8286E501A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58633" y="2459293"/>
            <a:ext cx="2733367" cy="19295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y-AM" sz="3200" dirty="0">
                <a:latin typeface="GHEA Grapalat" panose="02000506050000020003" pitchFamily="50" charset="0"/>
              </a:rPr>
              <a:t>Մոդելը աշխատում է </a:t>
            </a:r>
            <a:r>
              <a:rPr lang="en-US" sz="3200" dirty="0">
                <a:latin typeface="GHEA Grapalat" panose="02000506050000020003" pitchFamily="50" charset="0"/>
              </a:rPr>
              <a:t>~</a:t>
            </a:r>
            <a:r>
              <a:rPr lang="hy-AM" sz="3200" dirty="0">
                <a:latin typeface="GHEA Grapalat" panose="02000506050000020003" pitchFamily="50" charset="0"/>
              </a:rPr>
              <a:t>95</a:t>
            </a:r>
            <a:r>
              <a:rPr lang="en-US" sz="3200" dirty="0">
                <a:latin typeface="GHEA Grapalat" panose="02000506050000020003" pitchFamily="50" charset="0"/>
              </a:rPr>
              <a:t>% </a:t>
            </a:r>
            <a:r>
              <a:rPr lang="hy-AM" sz="3200" dirty="0">
                <a:latin typeface="GHEA Grapalat" panose="02000506050000020003" pitchFamily="50" charset="0"/>
              </a:rPr>
              <a:t>ճշտությամբ։</a:t>
            </a:r>
            <a:endParaRPr lang="ru-RU" sz="3200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A5B5D-532B-E5BA-F9E5-105C9FC2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084" y="0"/>
            <a:ext cx="6862916" cy="1533832"/>
          </a:xfrm>
        </p:spPr>
        <p:txBody>
          <a:bodyPr>
            <a:normAutofit/>
          </a:bodyPr>
          <a:lstStyle/>
          <a:p>
            <a:pPr algn="ctr"/>
            <a:r>
              <a:rPr lang="hy-AM" sz="3200" b="1" dirty="0">
                <a:latin typeface="GHEA Grapalat" panose="02000506050000020003" pitchFamily="50" charset="0"/>
              </a:rPr>
              <a:t>Մոդելի աշխատանքի բարելավում</a:t>
            </a:r>
            <a:endParaRPr lang="ru-RU" sz="3200" b="1" dirty="0">
              <a:latin typeface="GHEA Grapalat" panose="02000506050000020003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B1C0E-6D35-2835-F418-E055FFE8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96180"/>
            <a:ext cx="10820400" cy="24703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Երբեմն տառերի ուղղանկյուններն այնպես են ստացվում, որ տառի նկարի մեջ հայտնվում են նաև այլ տառերից մասնիկներ։ </a:t>
            </a: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Այս խնդիրը լուծելու համար օգտագործվել է </a:t>
            </a:r>
            <a:r>
              <a:rPr lang="en-US" sz="2400" dirty="0">
                <a:latin typeface="GHEA Grapalat" panose="02000506050000020003" pitchFamily="50" charset="0"/>
              </a:rPr>
              <a:t>DBSCAN </a:t>
            </a:r>
            <a:r>
              <a:rPr lang="hy-AM" sz="2400" dirty="0">
                <a:latin typeface="GHEA Grapalat" panose="02000506050000020003" pitchFamily="50" charset="0"/>
              </a:rPr>
              <a:t>կլաստերիզացիայի ալգորիթմ։ </a:t>
            </a:r>
            <a:endParaRPr lang="en-US" sz="2400" dirty="0">
              <a:latin typeface="GHEA Grapalat" panose="02000506050000020003" pitchFamily="50" charset="0"/>
            </a:endParaRPr>
          </a:p>
          <a:p>
            <a:pPr marL="0" indent="0">
              <a:buNone/>
              <a:tabLst>
                <a:tab pos="2693988" algn="l"/>
              </a:tabLst>
            </a:pPr>
            <a:endParaRPr lang="hy-AM" sz="800" dirty="0">
              <a:latin typeface="GHEA Grapalat" panose="02000506050000020003" pitchFamily="50" charset="0"/>
            </a:endParaRPr>
          </a:p>
          <a:p>
            <a:pPr marL="0" indent="0">
              <a:buNone/>
            </a:pPr>
            <a:r>
              <a:rPr lang="hy-AM" sz="2400" dirty="0">
                <a:latin typeface="GHEA Grapalat" panose="02000506050000020003" pitchFamily="50" charset="0"/>
              </a:rPr>
              <a:t>Օրինակ․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732CA6-666A-D8E9-E9AE-418D4B8A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71" y="3721509"/>
            <a:ext cx="3136490" cy="3136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75CC5-DCED-5464-2F9C-C42C328A847D}"/>
              </a:ext>
            </a:extLst>
          </p:cNvPr>
          <p:cNvSpPr txBox="1"/>
          <p:nvPr/>
        </p:nvSpPr>
        <p:spPr>
          <a:xfrm>
            <a:off x="5572432" y="4781923"/>
            <a:ext cx="9438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6000" b="1" dirty="0">
                <a:latin typeface="GHEA Grapalat" panose="02000506050000020003" pitchFamily="50" charset="0"/>
              </a:rPr>
              <a:t>-&gt;</a:t>
            </a:r>
            <a:endParaRPr lang="ru-RU" sz="6000" b="1" dirty="0">
              <a:latin typeface="GHEA Grapalat" panose="02000506050000020003" pitchFamily="50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8F23A0-829B-CD80-ED60-366210AF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21510"/>
            <a:ext cx="3136490" cy="31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2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A2407-F29E-626B-F70E-295A122D1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7FAA74-1A27-4356-9350-625E285D1CFB}"/>
              </a:ext>
            </a:extLst>
          </p:cNvPr>
          <p:cNvSpPr txBox="1"/>
          <p:nvPr/>
        </p:nvSpPr>
        <p:spPr>
          <a:xfrm>
            <a:off x="0" y="6174903"/>
            <a:ext cx="6361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3200" b="1" dirty="0">
                <a:solidFill>
                  <a:schemeClr val="bg1"/>
                </a:solidFill>
                <a:latin typeface="GHEA Grapalat" panose="02000506050000020003" pitchFamily="50" charset="0"/>
              </a:rPr>
              <a:t>Ծրագրի աշխատանքի օրինակ</a:t>
            </a:r>
            <a:endParaRPr lang="ru-RU" sz="3200" b="1" dirty="0">
              <a:solidFill>
                <a:schemeClr val="bg1"/>
              </a:solidFill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10904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729</TotalTime>
  <Words>339</Words>
  <Application>Microsoft Office PowerPoint</Application>
  <PresentationFormat>Широкоэкранный</PresentationFormat>
  <Paragraphs>50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GHEA Grapalat</vt:lpstr>
      <vt:lpstr>След самолета</vt:lpstr>
      <vt:lpstr>Հայերեն ձեռագիր տեքստի ճանաչման համակարգ</vt:lpstr>
      <vt:lpstr>խնդրի լուծման մոտեցումներ</vt:lpstr>
      <vt:lpstr>Սիմվոլների առանձնացում</vt:lpstr>
      <vt:lpstr>հայերեն ձեռագիր տառերի ճանաչման մոդելի կառուցում</vt:lpstr>
      <vt:lpstr>հայերեն ձեռագիր տառերի ճանաչման մոդելի կառուցում</vt:lpstr>
      <vt:lpstr>Презентация PowerPoint</vt:lpstr>
      <vt:lpstr>Презентация PowerPoint</vt:lpstr>
      <vt:lpstr>Մոդելի աշխատանքի բարելավում</vt:lpstr>
      <vt:lpstr>Презентация PowerPoint</vt:lpstr>
      <vt:lpstr>Презентация PowerPoint</vt:lpstr>
      <vt:lpstr>Շնորհակալություն ուշադրության համար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Հայերեն ձեռագիր տեքստի ճանաչման համակարգ</dc:title>
  <dc:creator>Albert Asatryan</dc:creator>
  <cp:lastModifiedBy>Albert Asatryan</cp:lastModifiedBy>
  <cp:revision>4</cp:revision>
  <dcterms:created xsi:type="dcterms:W3CDTF">2022-12-22T15:58:21Z</dcterms:created>
  <dcterms:modified xsi:type="dcterms:W3CDTF">2022-12-30T00:20:05Z</dcterms:modified>
</cp:coreProperties>
</file>